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3681075" cy="9001125"/>
  <p:notesSz cx="6858000" cy="9144000"/>
  <p:defaultTextStyle>
    <a:defPPr>
      <a:defRPr lang="es-MX"/>
    </a:defPPr>
    <a:lvl1pPr marL="0" algn="l" defTabSz="129597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7989" algn="l" defTabSz="129597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95978" algn="l" defTabSz="129597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43968" algn="l" defTabSz="129597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91957" algn="l" defTabSz="129597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39946" algn="l" defTabSz="129597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87935" algn="l" defTabSz="129597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535924" algn="l" defTabSz="129597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83914" algn="l" defTabSz="129597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290" y="-156"/>
      </p:cViewPr>
      <p:guideLst>
        <p:guide orient="horz" pos="2836"/>
        <p:guide pos="43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26082" y="2796185"/>
            <a:ext cx="11628913" cy="192940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052162" y="5100638"/>
            <a:ext cx="9576753" cy="23002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79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95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43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91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3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87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35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83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1A7AC-049B-4616-B2EC-8A43C04258A1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1BCD-6A47-4A6C-9C8B-A4FF6F6689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5132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1A7AC-049B-4616-B2EC-8A43C04258A1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1BCD-6A47-4A6C-9C8B-A4FF6F6689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9095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80712" y="5784058"/>
            <a:ext cx="11628913" cy="1787723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80712" y="3815062"/>
            <a:ext cx="11628913" cy="1968995"/>
          </a:xfrm>
        </p:spPr>
        <p:txBody>
          <a:bodyPr anchor="b"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4798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9597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439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9195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3994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8793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3592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8391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1A7AC-049B-4616-B2EC-8A43C04258A1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1BCD-6A47-4A6C-9C8B-A4FF6F6689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5625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4053" y="2100263"/>
            <a:ext cx="6042475" cy="5940327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954547" y="2100263"/>
            <a:ext cx="6042475" cy="5940327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1A7AC-049B-4616-B2EC-8A43C04258A1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1BCD-6A47-4A6C-9C8B-A4FF6F6689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1269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4054" y="2014837"/>
            <a:ext cx="6044851" cy="83968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7989" indent="0">
              <a:buNone/>
              <a:defRPr sz="2900" b="1"/>
            </a:lvl2pPr>
            <a:lvl3pPr marL="1295978" indent="0">
              <a:buNone/>
              <a:defRPr sz="2500" b="1"/>
            </a:lvl3pPr>
            <a:lvl4pPr marL="1943968" indent="0">
              <a:buNone/>
              <a:defRPr sz="2200" b="1"/>
            </a:lvl4pPr>
            <a:lvl5pPr marL="2591957" indent="0">
              <a:buNone/>
              <a:defRPr sz="2200" b="1"/>
            </a:lvl5pPr>
            <a:lvl6pPr marL="3239946" indent="0">
              <a:buNone/>
              <a:defRPr sz="2200" b="1"/>
            </a:lvl6pPr>
            <a:lvl7pPr marL="3887935" indent="0">
              <a:buNone/>
              <a:defRPr sz="2200" b="1"/>
            </a:lvl7pPr>
            <a:lvl8pPr marL="4535924" indent="0">
              <a:buNone/>
              <a:defRPr sz="2200" b="1"/>
            </a:lvl8pPr>
            <a:lvl9pPr marL="5183914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84054" y="2854524"/>
            <a:ext cx="6044851" cy="518606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949797" y="2014837"/>
            <a:ext cx="6047225" cy="83968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7989" indent="0">
              <a:buNone/>
              <a:defRPr sz="2900" b="1"/>
            </a:lvl2pPr>
            <a:lvl3pPr marL="1295978" indent="0">
              <a:buNone/>
              <a:defRPr sz="2500" b="1"/>
            </a:lvl3pPr>
            <a:lvl4pPr marL="1943968" indent="0">
              <a:buNone/>
              <a:defRPr sz="2200" b="1"/>
            </a:lvl4pPr>
            <a:lvl5pPr marL="2591957" indent="0">
              <a:buNone/>
              <a:defRPr sz="2200" b="1"/>
            </a:lvl5pPr>
            <a:lvl6pPr marL="3239946" indent="0">
              <a:buNone/>
              <a:defRPr sz="2200" b="1"/>
            </a:lvl6pPr>
            <a:lvl7pPr marL="3887935" indent="0">
              <a:buNone/>
              <a:defRPr sz="2200" b="1"/>
            </a:lvl7pPr>
            <a:lvl8pPr marL="4535924" indent="0">
              <a:buNone/>
              <a:defRPr sz="2200" b="1"/>
            </a:lvl8pPr>
            <a:lvl9pPr marL="5183914" indent="0">
              <a:buNone/>
              <a:defRPr sz="2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949797" y="2854524"/>
            <a:ext cx="6047225" cy="518606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1A7AC-049B-4616-B2EC-8A43C04258A1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1BCD-6A47-4A6C-9C8B-A4FF6F6689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9353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1A7AC-049B-4616-B2EC-8A43C04258A1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1BCD-6A47-4A6C-9C8B-A4FF6F6689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3085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1A7AC-049B-4616-B2EC-8A43C04258A1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1BCD-6A47-4A6C-9C8B-A4FF6F6689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6820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4055" y="358379"/>
            <a:ext cx="4500979" cy="1525191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48922" y="358379"/>
            <a:ext cx="7648100" cy="7682211"/>
          </a:xfrm>
        </p:spPr>
        <p:txBody>
          <a:bodyPr/>
          <a:lstStyle>
            <a:lvl1pPr>
              <a:defRPr sz="4600"/>
            </a:lvl1pPr>
            <a:lvl2pPr>
              <a:defRPr sz="39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84055" y="1883570"/>
            <a:ext cx="4500979" cy="6157020"/>
          </a:xfrm>
        </p:spPr>
        <p:txBody>
          <a:bodyPr/>
          <a:lstStyle>
            <a:lvl1pPr marL="0" indent="0">
              <a:buNone/>
              <a:defRPr sz="2000"/>
            </a:lvl1pPr>
            <a:lvl2pPr marL="647989" indent="0">
              <a:buNone/>
              <a:defRPr sz="1700"/>
            </a:lvl2pPr>
            <a:lvl3pPr marL="1295978" indent="0">
              <a:buNone/>
              <a:defRPr sz="1400"/>
            </a:lvl3pPr>
            <a:lvl4pPr marL="1943968" indent="0">
              <a:buNone/>
              <a:defRPr sz="1300"/>
            </a:lvl4pPr>
            <a:lvl5pPr marL="2591957" indent="0">
              <a:buNone/>
              <a:defRPr sz="1300"/>
            </a:lvl5pPr>
            <a:lvl6pPr marL="3239946" indent="0">
              <a:buNone/>
              <a:defRPr sz="1300"/>
            </a:lvl6pPr>
            <a:lvl7pPr marL="3887935" indent="0">
              <a:buNone/>
              <a:defRPr sz="1300"/>
            </a:lvl7pPr>
            <a:lvl8pPr marL="4535924" indent="0">
              <a:buNone/>
              <a:defRPr sz="1300"/>
            </a:lvl8pPr>
            <a:lvl9pPr marL="5183914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1A7AC-049B-4616-B2EC-8A43C04258A1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1BCD-6A47-4A6C-9C8B-A4FF6F6689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4380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1587" y="6300787"/>
            <a:ext cx="8208645" cy="743844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681587" y="804267"/>
            <a:ext cx="8208645" cy="5400675"/>
          </a:xfrm>
        </p:spPr>
        <p:txBody>
          <a:bodyPr/>
          <a:lstStyle>
            <a:lvl1pPr marL="0" indent="0">
              <a:buNone/>
              <a:defRPr sz="4600"/>
            </a:lvl1pPr>
            <a:lvl2pPr marL="647989" indent="0">
              <a:buNone/>
              <a:defRPr sz="3900"/>
            </a:lvl2pPr>
            <a:lvl3pPr marL="1295978" indent="0">
              <a:buNone/>
              <a:defRPr sz="3400"/>
            </a:lvl3pPr>
            <a:lvl4pPr marL="1943968" indent="0">
              <a:buNone/>
              <a:defRPr sz="2900"/>
            </a:lvl4pPr>
            <a:lvl5pPr marL="2591957" indent="0">
              <a:buNone/>
              <a:defRPr sz="2900"/>
            </a:lvl5pPr>
            <a:lvl6pPr marL="3239946" indent="0">
              <a:buNone/>
              <a:defRPr sz="2900"/>
            </a:lvl6pPr>
            <a:lvl7pPr marL="3887935" indent="0">
              <a:buNone/>
              <a:defRPr sz="2900"/>
            </a:lvl7pPr>
            <a:lvl8pPr marL="4535924" indent="0">
              <a:buNone/>
              <a:defRPr sz="2900"/>
            </a:lvl8pPr>
            <a:lvl9pPr marL="5183914" indent="0">
              <a:buNone/>
              <a:defRPr sz="29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681587" y="7044632"/>
            <a:ext cx="8208645" cy="1056382"/>
          </a:xfrm>
        </p:spPr>
        <p:txBody>
          <a:bodyPr/>
          <a:lstStyle>
            <a:lvl1pPr marL="0" indent="0">
              <a:buNone/>
              <a:defRPr sz="2000"/>
            </a:lvl1pPr>
            <a:lvl2pPr marL="647989" indent="0">
              <a:buNone/>
              <a:defRPr sz="1700"/>
            </a:lvl2pPr>
            <a:lvl3pPr marL="1295978" indent="0">
              <a:buNone/>
              <a:defRPr sz="1400"/>
            </a:lvl3pPr>
            <a:lvl4pPr marL="1943968" indent="0">
              <a:buNone/>
              <a:defRPr sz="1300"/>
            </a:lvl4pPr>
            <a:lvl5pPr marL="2591957" indent="0">
              <a:buNone/>
              <a:defRPr sz="1300"/>
            </a:lvl5pPr>
            <a:lvl6pPr marL="3239946" indent="0">
              <a:buNone/>
              <a:defRPr sz="1300"/>
            </a:lvl6pPr>
            <a:lvl7pPr marL="3887935" indent="0">
              <a:buNone/>
              <a:defRPr sz="1300"/>
            </a:lvl7pPr>
            <a:lvl8pPr marL="4535924" indent="0">
              <a:buNone/>
              <a:defRPr sz="1300"/>
            </a:lvl8pPr>
            <a:lvl9pPr marL="5183914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1A7AC-049B-4616-B2EC-8A43C04258A1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1BCD-6A47-4A6C-9C8B-A4FF6F6689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5619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1A7AC-049B-4616-B2EC-8A43C04258A1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1BCD-6A47-4A6C-9C8B-A4FF6F6689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3340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918780" y="360464"/>
            <a:ext cx="3078242" cy="768012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4054" y="360464"/>
            <a:ext cx="9006707" cy="7680126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1A7AC-049B-4616-B2EC-8A43C04258A1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1BCD-6A47-4A6C-9C8B-A4FF6F6689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9766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84054" y="360463"/>
            <a:ext cx="12312968" cy="1500188"/>
          </a:xfrm>
          <a:prstGeom prst="rect">
            <a:avLst/>
          </a:prstGeom>
        </p:spPr>
        <p:txBody>
          <a:bodyPr vert="horz" lIns="129598" tIns="64798" rIns="129598" bIns="6479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4054" y="2100263"/>
            <a:ext cx="12312968" cy="5940327"/>
          </a:xfrm>
          <a:prstGeom prst="rect">
            <a:avLst/>
          </a:prstGeom>
        </p:spPr>
        <p:txBody>
          <a:bodyPr vert="horz" lIns="129598" tIns="64798" rIns="129598" bIns="6479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84053" y="8342711"/>
            <a:ext cx="3192251" cy="479227"/>
          </a:xfrm>
          <a:prstGeom prst="rect">
            <a:avLst/>
          </a:prstGeom>
        </p:spPr>
        <p:txBody>
          <a:bodyPr vert="horz" lIns="129598" tIns="64798" rIns="129598" bIns="6479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1A7AC-049B-4616-B2EC-8A43C04258A1}" type="datetimeFigureOut">
              <a:rPr lang="es-MX" smtClean="0"/>
              <a:t>27/02/2020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674368" y="8342711"/>
            <a:ext cx="4332341" cy="479227"/>
          </a:xfrm>
          <a:prstGeom prst="rect">
            <a:avLst/>
          </a:prstGeom>
        </p:spPr>
        <p:txBody>
          <a:bodyPr vert="horz" lIns="129598" tIns="64798" rIns="129598" bIns="6479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804771" y="8342711"/>
            <a:ext cx="3192251" cy="479227"/>
          </a:xfrm>
          <a:prstGeom prst="rect">
            <a:avLst/>
          </a:prstGeom>
        </p:spPr>
        <p:txBody>
          <a:bodyPr vert="horz" lIns="129598" tIns="64798" rIns="129598" bIns="6479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11BCD-6A47-4A6C-9C8B-A4FF6F6689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7969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95978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5992" indent="-485992" algn="l" defTabSz="1295978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2982" indent="-404994" algn="l" defTabSz="1295978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19973" indent="-323995" algn="l" defTabSz="1295978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67962" indent="-323995" algn="l" defTabSz="1295978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15951" indent="-323995" algn="l" defTabSz="1295978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63941" indent="-323995" algn="l" defTabSz="1295978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11930" indent="-323995" algn="l" defTabSz="1295978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59919" indent="-323995" algn="l" defTabSz="1295978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07908" indent="-323995" algn="l" defTabSz="1295978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29597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7989" algn="l" defTabSz="129597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95978" algn="l" defTabSz="129597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43968" algn="l" defTabSz="129597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91957" algn="l" defTabSz="129597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39946" algn="l" defTabSz="129597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87935" algn="l" defTabSz="129597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535924" algn="l" defTabSz="129597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83914" algn="l" defTabSz="129597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5957402" y="58570"/>
            <a:ext cx="1449552" cy="40786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129598" tIns="64798" rIns="129598" bIns="64798" rtlCol="0">
            <a:spAutoFit/>
          </a:bodyPr>
          <a:lstStyle/>
          <a:p>
            <a:pPr algn="ctr"/>
            <a:r>
              <a:rPr lang="es-MX" sz="1400" dirty="0">
                <a:latin typeface="Arial" pitchFamily="34" charset="0"/>
                <a:cs typeface="Arial" pitchFamily="34" charset="0"/>
              </a:rPr>
              <a:t>Normalización</a:t>
            </a:r>
            <a:r>
              <a:rPr lang="es-MX" sz="1800" dirty="0" smtClean="0"/>
              <a:t> </a:t>
            </a:r>
            <a:endParaRPr lang="es-MX" sz="1800" dirty="0"/>
          </a:p>
        </p:txBody>
      </p:sp>
      <p:sp>
        <p:nvSpPr>
          <p:cNvPr id="6" name="5 CuadroTexto"/>
          <p:cNvSpPr txBox="1"/>
          <p:nvPr/>
        </p:nvSpPr>
        <p:spPr>
          <a:xfrm>
            <a:off x="6240067" y="972170"/>
            <a:ext cx="888502" cy="346305"/>
          </a:xfrm>
          <a:prstGeom prst="rect">
            <a:avLst/>
          </a:prstGeom>
          <a:noFill/>
        </p:spPr>
        <p:txBody>
          <a:bodyPr wrap="none" lIns="129598" tIns="64798" rIns="129598" bIns="64798" rtlCol="0">
            <a:spAutoFit/>
          </a:bodyPr>
          <a:lstStyle/>
          <a:p>
            <a:r>
              <a:rPr lang="es-MX" sz="1400" dirty="0">
                <a:latin typeface="Arial" pitchFamily="34" charset="0"/>
                <a:cs typeface="Arial" pitchFamily="34" charset="0"/>
              </a:rPr>
              <a:t>Que es 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789442" y="1854270"/>
            <a:ext cx="4421310" cy="7771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29598" tIns="64798" rIns="129598" bIns="64798" rtlCol="0">
            <a:spAutoFit/>
          </a:bodyPr>
          <a:lstStyle/>
          <a:p>
            <a:pPr algn="just"/>
            <a:r>
              <a:rPr lang="es-MX" sz="1400" dirty="0">
                <a:latin typeface="Arial" pitchFamily="34" charset="0"/>
                <a:cs typeface="Arial" pitchFamily="34" charset="0"/>
              </a:rPr>
              <a:t>Proceso por el cual se regulan las actividades de los sectores tanto privado como público en materia de salud y medio ambiente en general.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240022" y="1828354"/>
            <a:ext cx="2352043" cy="34630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129598" tIns="64798" rIns="129598" bIns="64798" rtlCol="0">
            <a:spAutoFit/>
          </a:bodyPr>
          <a:lstStyle/>
          <a:p>
            <a:r>
              <a:rPr lang="es-MX" sz="1400" dirty="0">
                <a:latin typeface="Arial" pitchFamily="34" charset="0"/>
                <a:cs typeface="Arial" pitchFamily="34" charset="0"/>
              </a:rPr>
              <a:t>Espacio de normalización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60847" y="2542786"/>
            <a:ext cx="3016634" cy="7771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29598" tIns="64798" rIns="129598" bIns="64798" rtlCol="0">
            <a:spAutoFit/>
          </a:bodyPr>
          <a:lstStyle/>
          <a:p>
            <a:r>
              <a:rPr lang="es-MX" sz="1400" dirty="0">
                <a:latin typeface="Arial" pitchFamily="34" charset="0"/>
                <a:cs typeface="Arial" pitchFamily="34" charset="0"/>
              </a:rPr>
              <a:t>Tiene como finalidad ilustrar tres atributos importantes de la problemática de la normalización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53109" y="3950427"/>
            <a:ext cx="2754980" cy="8695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29598" tIns="64798" rIns="129598" bIns="64798" rtlCol="0">
            <a:spAutoFit/>
          </a:bodyPr>
          <a:lstStyle/>
          <a:p>
            <a:r>
              <a:rPr lang="es-MX" sz="2000" dirty="0">
                <a:latin typeface="Arial" pitchFamily="34" charset="0"/>
                <a:cs typeface="Arial" pitchFamily="34" charset="0"/>
              </a:rPr>
              <a:t>-</a:t>
            </a:r>
            <a:r>
              <a:rPr lang="es-MX" sz="1400" dirty="0">
                <a:latin typeface="Arial" pitchFamily="34" charset="0"/>
                <a:cs typeface="Arial" pitchFamily="34" charset="0"/>
              </a:rPr>
              <a:t>Dominio de la normalización.</a:t>
            </a:r>
            <a:br>
              <a:rPr lang="es-MX" sz="1400" dirty="0">
                <a:latin typeface="Arial" pitchFamily="34" charset="0"/>
                <a:cs typeface="Arial" pitchFamily="34" charset="0"/>
              </a:rPr>
            </a:br>
            <a:r>
              <a:rPr lang="es-MX" sz="1400" dirty="0">
                <a:latin typeface="Arial" pitchFamily="34" charset="0"/>
                <a:cs typeface="Arial" pitchFamily="34" charset="0"/>
              </a:rPr>
              <a:t>-Aspectos de la normalización</a:t>
            </a:r>
            <a:endParaRPr lang="es-MX" sz="1400" dirty="0"/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-Niveles de normalización.</a:t>
            </a:r>
          </a:p>
        </p:txBody>
      </p:sp>
      <p:cxnSp>
        <p:nvCxnSpPr>
          <p:cNvPr id="15" name="14 Conector recto"/>
          <p:cNvCxnSpPr/>
          <p:nvPr/>
        </p:nvCxnSpPr>
        <p:spPr>
          <a:xfrm>
            <a:off x="6704053" y="466430"/>
            <a:ext cx="0" cy="53724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 flipH="1">
            <a:off x="6680979" y="1381717"/>
            <a:ext cx="12432" cy="4466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 flipH="1">
            <a:off x="1669164" y="1145323"/>
            <a:ext cx="4595309" cy="144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>
            <a:off x="1583953" y="1205653"/>
            <a:ext cx="0" cy="62270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30 Conector recto"/>
          <p:cNvCxnSpPr/>
          <p:nvPr/>
        </p:nvCxnSpPr>
        <p:spPr>
          <a:xfrm>
            <a:off x="1561426" y="2094863"/>
            <a:ext cx="0" cy="3894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 flipH="1">
            <a:off x="1561428" y="3348434"/>
            <a:ext cx="1" cy="59363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34 Conector recto"/>
          <p:cNvCxnSpPr/>
          <p:nvPr/>
        </p:nvCxnSpPr>
        <p:spPr>
          <a:xfrm>
            <a:off x="6768529" y="2631462"/>
            <a:ext cx="0" cy="43049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6311949" y="2904860"/>
            <a:ext cx="960636" cy="515582"/>
          </a:xfrm>
          <a:prstGeom prst="rect">
            <a:avLst/>
          </a:prstGeom>
          <a:noFill/>
        </p:spPr>
        <p:txBody>
          <a:bodyPr wrap="none" lIns="129598" tIns="64798" rIns="129598" bIns="64798" rtlCol="0">
            <a:spAutoFit/>
          </a:bodyPr>
          <a:lstStyle/>
          <a:p>
            <a:r>
              <a:rPr lang="es-MX" sz="1400" dirty="0">
                <a:latin typeface="Arial" pitchFamily="34" charset="0"/>
                <a:cs typeface="Arial" pitchFamily="34" charset="0"/>
              </a:rPr>
              <a:t>Normas</a:t>
            </a:r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37" name="36 CuadroTexto"/>
          <p:cNvSpPr txBox="1"/>
          <p:nvPr/>
        </p:nvSpPr>
        <p:spPr>
          <a:xfrm>
            <a:off x="4648258" y="3636466"/>
            <a:ext cx="680111" cy="3463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129598" tIns="64798" rIns="129598" bIns="64798" rtlCol="0">
            <a:spAutoFit/>
          </a:bodyPr>
          <a:lstStyle/>
          <a:p>
            <a:r>
              <a:rPr lang="es-MX" sz="1400" dirty="0">
                <a:latin typeface="Arial" pitchFamily="34" charset="0"/>
                <a:cs typeface="Arial" pitchFamily="34" charset="0"/>
              </a:rPr>
              <a:t>NOM</a:t>
            </a:r>
          </a:p>
        </p:txBody>
      </p:sp>
      <p:sp>
        <p:nvSpPr>
          <p:cNvPr id="38" name="37 CuadroTexto"/>
          <p:cNvSpPr txBox="1"/>
          <p:nvPr/>
        </p:nvSpPr>
        <p:spPr>
          <a:xfrm>
            <a:off x="8208689" y="3650201"/>
            <a:ext cx="660875" cy="3463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129598" tIns="64798" rIns="129598" bIns="64798" rtlCol="0">
            <a:spAutoFit/>
          </a:bodyPr>
          <a:lstStyle/>
          <a:p>
            <a:r>
              <a:rPr lang="es-MX" sz="1400" dirty="0">
                <a:latin typeface="Arial" pitchFamily="34" charset="0"/>
                <a:cs typeface="Arial" pitchFamily="34" charset="0"/>
              </a:rPr>
              <a:t>NMX</a:t>
            </a:r>
          </a:p>
        </p:txBody>
      </p:sp>
      <p:cxnSp>
        <p:nvCxnSpPr>
          <p:cNvPr id="40" name="39 Conector recto"/>
          <p:cNvCxnSpPr/>
          <p:nvPr/>
        </p:nvCxnSpPr>
        <p:spPr>
          <a:xfrm>
            <a:off x="6768529" y="3276426"/>
            <a:ext cx="0" cy="52117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41 Conector recto"/>
          <p:cNvCxnSpPr/>
          <p:nvPr/>
        </p:nvCxnSpPr>
        <p:spPr>
          <a:xfrm flipH="1">
            <a:off x="5423863" y="3780482"/>
            <a:ext cx="134466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flipV="1">
            <a:off x="6768529" y="3780482"/>
            <a:ext cx="1440160" cy="1179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44 CuadroTexto"/>
          <p:cNvSpPr txBox="1"/>
          <p:nvPr/>
        </p:nvSpPr>
        <p:spPr>
          <a:xfrm>
            <a:off x="3312145" y="4068514"/>
            <a:ext cx="3153328" cy="12080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29598" tIns="64798" rIns="129598" bIns="64798" rtlCol="0">
            <a:spAutoFit/>
          </a:bodyPr>
          <a:lstStyle/>
          <a:p>
            <a:r>
              <a:rPr lang="es-MX" sz="1400" dirty="0">
                <a:latin typeface="Arial" pitchFamily="34" charset="0"/>
                <a:cs typeface="Arial" pitchFamily="34" charset="0"/>
              </a:rPr>
              <a:t>son regulaciones técnicas de observancia obligatoria expedidas por las dependencias competentes, aplicables a un producto, instalación entre otros. </a:t>
            </a:r>
          </a:p>
        </p:txBody>
      </p:sp>
      <p:sp>
        <p:nvSpPr>
          <p:cNvPr id="46" name="45 CuadroTexto"/>
          <p:cNvSpPr txBox="1"/>
          <p:nvPr/>
        </p:nvSpPr>
        <p:spPr>
          <a:xfrm>
            <a:off x="3672185" y="6084738"/>
            <a:ext cx="2860195" cy="992636"/>
          </a:xfrm>
          <a:prstGeom prst="rect">
            <a:avLst/>
          </a:prstGeom>
          <a:noFill/>
        </p:spPr>
        <p:txBody>
          <a:bodyPr wrap="none" lIns="129598" tIns="64798" rIns="129598" bIns="64798" rtlCol="0">
            <a:spAutoFit/>
          </a:bodyPr>
          <a:lstStyle/>
          <a:p>
            <a:r>
              <a:rPr lang="es-MX" sz="1400" dirty="0">
                <a:latin typeface="Arial" pitchFamily="34" charset="0"/>
                <a:cs typeface="Arial" pitchFamily="34" charset="0"/>
              </a:rPr>
              <a:t>-NOM-009-SSA2-2013</a:t>
            </a:r>
            <a:br>
              <a:rPr lang="es-MX" sz="1400" dirty="0">
                <a:latin typeface="Arial" pitchFamily="34" charset="0"/>
                <a:cs typeface="Arial" pitchFamily="34" charset="0"/>
              </a:rPr>
            </a:br>
            <a:r>
              <a:rPr lang="es-MX" sz="1400" dirty="0">
                <a:latin typeface="Arial" pitchFamily="34" charset="0"/>
                <a:cs typeface="Arial" pitchFamily="34" charset="0"/>
              </a:rPr>
              <a:t>Promoción de la salud escolar</a:t>
            </a:r>
            <a:br>
              <a:rPr lang="es-MX" sz="1400" dirty="0">
                <a:latin typeface="Arial" pitchFamily="34" charset="0"/>
                <a:cs typeface="Arial" pitchFamily="34" charset="0"/>
              </a:rPr>
            </a:br>
            <a:r>
              <a:rPr lang="es-MX" sz="1400" dirty="0">
                <a:latin typeface="Arial" pitchFamily="34" charset="0"/>
                <a:cs typeface="Arial" pitchFamily="34" charset="0"/>
              </a:rPr>
              <a:t>-NOM-017-SSA2-2012</a:t>
            </a:r>
            <a:br>
              <a:rPr lang="es-MX" sz="1400" dirty="0">
                <a:latin typeface="Arial" pitchFamily="34" charset="0"/>
                <a:cs typeface="Arial" pitchFamily="34" charset="0"/>
              </a:rPr>
            </a:br>
            <a:r>
              <a:rPr lang="es-MX" sz="1400" dirty="0">
                <a:latin typeface="Arial" pitchFamily="34" charset="0"/>
                <a:cs typeface="Arial" pitchFamily="34" charset="0"/>
              </a:rPr>
              <a:t>Para la vigilancia epidemiológica</a:t>
            </a:r>
          </a:p>
        </p:txBody>
      </p:sp>
      <p:cxnSp>
        <p:nvCxnSpPr>
          <p:cNvPr id="48" name="47 Conector recto"/>
          <p:cNvCxnSpPr>
            <a:stCxn id="45" idx="2"/>
          </p:cNvCxnSpPr>
          <p:nvPr/>
        </p:nvCxnSpPr>
        <p:spPr>
          <a:xfrm>
            <a:off x="4888809" y="5276594"/>
            <a:ext cx="2" cy="8081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48 CuadroTexto"/>
          <p:cNvSpPr txBox="1"/>
          <p:nvPr/>
        </p:nvSpPr>
        <p:spPr>
          <a:xfrm>
            <a:off x="6552505" y="4068514"/>
            <a:ext cx="4020023" cy="12080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29598" tIns="64798" rIns="129598" bIns="64798" rtlCol="0">
            <a:spAutoFit/>
          </a:bodyPr>
          <a:lstStyle/>
          <a:p>
            <a:r>
              <a:rPr lang="es-MX" sz="1400" dirty="0">
                <a:latin typeface="Arial" pitchFamily="34" charset="0"/>
                <a:cs typeface="Arial" pitchFamily="34" charset="0"/>
              </a:rPr>
              <a:t>Son elaboradas por un organismo nacional de normalización, o la SE. Establecen los requisitos mínimos de calidad de los productos y servicios, con el objetivo de proteger y orientar a los consumidores.</a:t>
            </a:r>
          </a:p>
        </p:txBody>
      </p:sp>
      <p:sp>
        <p:nvSpPr>
          <p:cNvPr id="50" name="49 CuadroTexto"/>
          <p:cNvSpPr txBox="1"/>
          <p:nvPr/>
        </p:nvSpPr>
        <p:spPr>
          <a:xfrm>
            <a:off x="6699302" y="5940722"/>
            <a:ext cx="3741635" cy="992636"/>
          </a:xfrm>
          <a:prstGeom prst="rect">
            <a:avLst/>
          </a:prstGeom>
          <a:noFill/>
        </p:spPr>
        <p:txBody>
          <a:bodyPr wrap="square" lIns="129598" tIns="64798" rIns="129598" bIns="64798" rtlCol="0">
            <a:spAutoFit/>
          </a:bodyPr>
          <a:lstStyle/>
          <a:p>
            <a:r>
              <a:rPr lang="es-MX" sz="1400" dirty="0">
                <a:latin typeface="Arial" pitchFamily="34" charset="0"/>
                <a:cs typeface="Arial" pitchFamily="34" charset="0"/>
              </a:rPr>
              <a:t>NMX-F-605-2004-NORMEX; Manejo higiénico en el servicio de alimentos preparados para la obtención del Distintivo H.</a:t>
            </a:r>
          </a:p>
        </p:txBody>
      </p:sp>
      <p:cxnSp>
        <p:nvCxnSpPr>
          <p:cNvPr id="61" name="60 Conector recto"/>
          <p:cNvCxnSpPr>
            <a:stCxn id="49" idx="2"/>
          </p:cNvCxnSpPr>
          <p:nvPr/>
        </p:nvCxnSpPr>
        <p:spPr>
          <a:xfrm flipH="1">
            <a:off x="8562516" y="5276594"/>
            <a:ext cx="1" cy="64807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Resultado de imagen para normas mexicana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2" t="7022" r="6060" b="3173"/>
          <a:stretch/>
        </p:blipFill>
        <p:spPr bwMode="auto">
          <a:xfrm>
            <a:off x="7714168" y="7157368"/>
            <a:ext cx="1496584" cy="109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para normas mexicana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5" t="10625" r="9242" b="26880"/>
          <a:stretch/>
        </p:blipFill>
        <p:spPr bwMode="auto">
          <a:xfrm>
            <a:off x="4254887" y="7077374"/>
            <a:ext cx="1466851" cy="117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61 CuadroTexto"/>
          <p:cNvSpPr txBox="1"/>
          <p:nvPr/>
        </p:nvSpPr>
        <p:spPr>
          <a:xfrm>
            <a:off x="11150343" y="3040657"/>
            <a:ext cx="2242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Normas sobre metrología </a:t>
            </a:r>
            <a:endParaRPr lang="es-MX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34" name="1033 Conector recto"/>
          <p:cNvCxnSpPr>
            <a:stCxn id="36" idx="3"/>
          </p:cNvCxnSpPr>
          <p:nvPr/>
        </p:nvCxnSpPr>
        <p:spPr>
          <a:xfrm>
            <a:off x="7272585" y="3162651"/>
            <a:ext cx="367240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36" name="1035 CuadroTexto"/>
          <p:cNvSpPr txBox="1"/>
          <p:nvPr/>
        </p:nvSpPr>
        <p:spPr>
          <a:xfrm>
            <a:off x="10728969" y="3780482"/>
            <a:ext cx="2952106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400" dirty="0">
                <a:latin typeface="Arial" pitchFamily="34" charset="0"/>
                <a:cs typeface="Arial" pitchFamily="34" charset="0"/>
              </a:rPr>
              <a:t>NOM-002-SCFI-1993 Productos pre envasados, contenido neto, tolerancias y métodos de 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verificación.</a:t>
            </a:r>
            <a:br>
              <a:rPr lang="es-MX" sz="1400" dirty="0" smtClean="0">
                <a:latin typeface="Arial" pitchFamily="34" charset="0"/>
                <a:cs typeface="Arial" pitchFamily="34" charset="0"/>
              </a:rPr>
            </a:br>
            <a:r>
              <a:rPr lang="es-MX" sz="1400" dirty="0">
                <a:latin typeface="Arial" pitchFamily="34" charset="0"/>
                <a:cs typeface="Arial" pitchFamily="34" charset="0"/>
              </a:rPr>
              <a:t>NOM-008-SCFI-2002 Sistema General de Unidades de Medida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NOM-045-SCFI-2000 Instrumentos de medición – Manómetros para extintores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s-MX" sz="1400" dirty="0">
                <a:latin typeface="Arial" pitchFamily="34" charset="0"/>
                <a:cs typeface="Arial" pitchFamily="34" charset="0"/>
              </a:rPr>
              <a:t>NOM-046-SCFI-1999 Instrumentos de medición – Cintas métricas de acero y fluxómetros</a:t>
            </a:r>
            <a:endParaRPr lang="es-MX" sz="14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38" name="1037 Conector recto"/>
          <p:cNvCxnSpPr>
            <a:stCxn id="62" idx="2"/>
          </p:cNvCxnSpPr>
          <p:nvPr/>
        </p:nvCxnSpPr>
        <p:spPr>
          <a:xfrm>
            <a:off x="12271804" y="3348434"/>
            <a:ext cx="0" cy="30176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40" name="1039 CuadroTexto"/>
          <p:cNvSpPr txBox="1"/>
          <p:nvPr/>
        </p:nvSpPr>
        <p:spPr>
          <a:xfrm>
            <a:off x="9720857" y="324098"/>
            <a:ext cx="37369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Organismos de normalización y certificación </a:t>
            </a:r>
            <a:endParaRPr lang="es-MX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41" name="1040 CuadroTexto"/>
          <p:cNvSpPr txBox="1"/>
          <p:nvPr/>
        </p:nvSpPr>
        <p:spPr>
          <a:xfrm>
            <a:off x="9648849" y="1116186"/>
            <a:ext cx="3952944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400" dirty="0">
                <a:latin typeface="Arial" pitchFamily="34" charset="0"/>
                <a:cs typeface="Arial" pitchFamily="34" charset="0"/>
              </a:rPr>
              <a:t>Los organismos nacionales de normalización (ONN) son personas morales cuyo principal objetivo es la elaboración y expedición de normas 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mexicanas</a:t>
            </a:r>
            <a:br>
              <a:rPr lang="es-MX" sz="1400" dirty="0" smtClean="0">
                <a:latin typeface="Arial" pitchFamily="34" charset="0"/>
                <a:cs typeface="Arial" pitchFamily="34" charset="0"/>
              </a:rPr>
            </a:br>
            <a:r>
              <a:rPr lang="es-MX" sz="1400" dirty="0">
                <a:latin typeface="Arial" pitchFamily="34" charset="0"/>
                <a:cs typeface="Arial" pitchFamily="34" charset="0"/>
              </a:rPr>
              <a:t>Los organismos de certificación, son personas morales que tienen por objeto realizar tareas de certificación, esto es, evaluar que un producto, proceso</a:t>
            </a:r>
            <a:r>
              <a:rPr lang="es-MX" sz="1400" dirty="0" smtClean="0">
                <a:latin typeface="Arial" pitchFamily="34" charset="0"/>
                <a:cs typeface="Arial" pitchFamily="34" charset="0"/>
              </a:rPr>
              <a:t>, se ajuste a las normas </a:t>
            </a:r>
            <a:endParaRPr lang="es-MX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43" name="1042 Conector recto"/>
          <p:cNvCxnSpPr/>
          <p:nvPr/>
        </p:nvCxnSpPr>
        <p:spPr>
          <a:xfrm>
            <a:off x="11589317" y="612130"/>
            <a:ext cx="0" cy="50177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7" name="1046 Conector angular"/>
          <p:cNvCxnSpPr>
            <a:stCxn id="5" idx="3"/>
          </p:cNvCxnSpPr>
          <p:nvPr/>
        </p:nvCxnSpPr>
        <p:spPr>
          <a:xfrm>
            <a:off x="7406954" y="262500"/>
            <a:ext cx="2241895" cy="34963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48" name="1047 CuadroTexto"/>
          <p:cNvSpPr txBox="1"/>
          <p:nvPr/>
        </p:nvSpPr>
        <p:spPr>
          <a:xfrm>
            <a:off x="431278" y="5292650"/>
            <a:ext cx="1944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latin typeface="Arial" pitchFamily="34" charset="0"/>
                <a:cs typeface="Arial" pitchFamily="34" charset="0"/>
              </a:rPr>
              <a:t>Fundamentos legales </a:t>
            </a:r>
            <a:endParaRPr lang="es-MX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49" name="1048 CuadroTexto"/>
          <p:cNvSpPr txBox="1"/>
          <p:nvPr/>
        </p:nvSpPr>
        <p:spPr>
          <a:xfrm>
            <a:off x="71785" y="6012730"/>
            <a:ext cx="3295314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400" dirty="0">
                <a:latin typeface="Arial" pitchFamily="34" charset="0"/>
                <a:cs typeface="Arial" pitchFamily="34" charset="0"/>
              </a:rPr>
              <a:t>La secretaria elaborara, actualizara y expedirá las normas oficiales mexicanas del sistema general de unidades de medida, de acuerdo con el procedimiento establecido en la ley, y en particular cada vez que existan cambios aprobados por la conferencia general de pesas y medidas.</a:t>
            </a:r>
          </a:p>
        </p:txBody>
      </p:sp>
      <p:cxnSp>
        <p:nvCxnSpPr>
          <p:cNvPr id="1053" name="1052 Conector recto"/>
          <p:cNvCxnSpPr>
            <a:stCxn id="11" idx="2"/>
          </p:cNvCxnSpPr>
          <p:nvPr/>
        </p:nvCxnSpPr>
        <p:spPr>
          <a:xfrm>
            <a:off x="1430599" y="4819952"/>
            <a:ext cx="0" cy="45664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5" name="1054 Conector recto"/>
          <p:cNvCxnSpPr>
            <a:stCxn id="1048" idx="2"/>
          </p:cNvCxnSpPr>
          <p:nvPr/>
        </p:nvCxnSpPr>
        <p:spPr>
          <a:xfrm flipH="1">
            <a:off x="1403659" y="5600427"/>
            <a:ext cx="1" cy="41230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3611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219</Words>
  <Application>Microsoft Office PowerPoint</Application>
  <PresentationFormat>Personalizado</PresentationFormat>
  <Paragraphs>22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Luffi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Luffi</dc:creator>
  <cp:lastModifiedBy>Luffi</cp:lastModifiedBy>
  <cp:revision>14</cp:revision>
  <dcterms:created xsi:type="dcterms:W3CDTF">2020-02-27T20:42:50Z</dcterms:created>
  <dcterms:modified xsi:type="dcterms:W3CDTF">2020-02-28T00:43:50Z</dcterms:modified>
</cp:coreProperties>
</file>